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8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88" r:id="rId12"/>
    <p:sldId id="265" r:id="rId13"/>
    <p:sldId id="266" r:id="rId14"/>
    <p:sldId id="268" r:id="rId15"/>
    <p:sldId id="290" r:id="rId16"/>
    <p:sldId id="289" r:id="rId17"/>
    <p:sldId id="292" r:id="rId18"/>
    <p:sldId id="293" r:id="rId19"/>
    <p:sldId id="278" r:id="rId20"/>
    <p:sldId id="270" r:id="rId21"/>
    <p:sldId id="294" r:id="rId22"/>
    <p:sldId id="286" r:id="rId23"/>
    <p:sldId id="279" r:id="rId24"/>
    <p:sldId id="280" r:id="rId25"/>
    <p:sldId id="281" r:id="rId26"/>
    <p:sldId id="282" r:id="rId27"/>
    <p:sldId id="283" r:id="rId28"/>
    <p:sldId id="284" r:id="rId29"/>
    <p:sldId id="271" r:id="rId30"/>
    <p:sldId id="272" r:id="rId31"/>
    <p:sldId id="273" r:id="rId32"/>
    <p:sldId id="274" r:id="rId33"/>
    <p:sldId id="275" r:id="rId34"/>
    <p:sldId id="276" r:id="rId35"/>
    <p:sldId id="27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7" d="100"/>
          <a:sy n="107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B46A-153E-4676-8C8C-0F855DAA6DE3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2CCAE9-48A4-4C3B-990A-A0438495A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B46A-153E-4676-8C8C-0F855DAA6DE3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AE9-48A4-4C3B-990A-A0438495A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B46A-153E-4676-8C8C-0F855DAA6DE3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AE9-48A4-4C3B-990A-A0438495A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B46A-153E-4676-8C8C-0F855DAA6DE3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2CCAE9-48A4-4C3B-990A-A0438495A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B46A-153E-4676-8C8C-0F855DAA6DE3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AE9-48A4-4C3B-990A-A0438495A1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B46A-153E-4676-8C8C-0F855DAA6DE3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AE9-48A4-4C3B-990A-A0438495A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B46A-153E-4676-8C8C-0F855DAA6DE3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52CCAE9-48A4-4C3B-990A-A0438495A1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B46A-153E-4676-8C8C-0F855DAA6DE3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AE9-48A4-4C3B-990A-A0438495A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B46A-153E-4676-8C8C-0F855DAA6DE3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AE9-48A4-4C3B-990A-A0438495A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B46A-153E-4676-8C8C-0F855DAA6DE3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AE9-48A4-4C3B-990A-A0438495A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B46A-153E-4676-8C8C-0F855DAA6DE3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AE9-48A4-4C3B-990A-A0438495A1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F8B46A-153E-4676-8C8C-0F855DAA6DE3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2CCAE9-48A4-4C3B-990A-A0438495A1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uinfo=ww-1903-wh-954-fw-1678-fh-598-pd-1&amp;p=5&amp;text=%D0%BC%D0%BE%D1%81%D0%BA%D0%B2%D0%B0&amp;noreask=1&amp;pos=162&amp;rpt=simage&amp;lr=213&amp;img_url=http%3A%2F%2Fgeo.alneru.edusite.ru%2FDswMedia%2Fmoskva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1.xml"/><Relationship Id="rId3" Type="http://schemas.openxmlformats.org/officeDocument/2006/relationships/slide" Target="slide21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29.xml"/><Relationship Id="rId5" Type="http://schemas.openxmlformats.org/officeDocument/2006/relationships/slide" Target="slide23.xml"/><Relationship Id="rId10" Type="http://schemas.openxmlformats.org/officeDocument/2006/relationships/slide" Target="slide28.xml"/><Relationship Id="rId4" Type="http://schemas.openxmlformats.org/officeDocument/2006/relationships/slide" Target="slide22.xml"/><Relationship Id="rId9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5%D0%BF%D0%BA%D0%B0&amp;pos=20&amp;uinfo=ww-1903-wh-954-fw-1678-fh-598-pd-1&amp;rpt=simage&amp;img_url=http%3A%2F%2Fforum.ngs24.ru%2Fpreview%2Fforum%2Fupload_files%2Fb6ddecefcd9353edb3bacb7c66e131ac_61af114e9c4a32698a41705ba3d9a161_131901312556_800px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turizmbrk.ru/UserFiles/image/kontent/exkyrsiji/Moskv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0"/>
            <a:ext cx="10159998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548680"/>
            <a:ext cx="10153128" cy="230425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What do you know about moscow?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      Can you name the two people on the horses? When did this parade take place?</a:t>
            </a:r>
            <a:endParaRPr lang="ru-RU" sz="4000" b="1" dirty="0"/>
          </a:p>
        </p:txBody>
      </p:sp>
      <p:pic>
        <p:nvPicPr>
          <p:cNvPr id="5" name="Рисунок 4" descr="Marsh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357430"/>
            <a:ext cx="5929321" cy="3958015"/>
          </a:xfrm>
          <a:prstGeom prst="rect">
            <a:avLst/>
          </a:prstGeom>
        </p:spPr>
      </p:pic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22289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     You can see this building on a 100 </a:t>
            </a:r>
            <a:r>
              <a:rPr lang="en-US" sz="4000" b="1" dirty="0" err="1" smtClean="0"/>
              <a:t>rouble</a:t>
            </a:r>
            <a:r>
              <a:rPr lang="en-US" sz="4000" b="1" dirty="0" smtClean="0"/>
              <a:t> note. What is it famous for?</a:t>
            </a:r>
            <a:endParaRPr lang="ru-RU" sz="4000" b="1" dirty="0"/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/>
              <a:t>It is the tallest tower in Europe and a member of World Federation of great towers. 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5" name="Выгнутая вправо стрелка 4">
            <a:hlinkClick r:id="rId2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monosov_University_Mosc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3643290"/>
            <a:ext cx="2143158" cy="28575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48756" cy="50085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It was the tallest building in Europe when it was built in 1953. It has got 36 floors with over 5000 rooms, 33 km of corridors.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     This largest in Russia cathedral was demolished in 1931 and reconstructed in the 1990s.</a:t>
            </a:r>
            <a:endParaRPr lang="ru-RU" sz="4000" b="1" dirty="0"/>
          </a:p>
        </p:txBody>
      </p:sp>
      <p:pic>
        <p:nvPicPr>
          <p:cNvPr id="4" name="Рисунок 3" descr="180px-Savio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643314"/>
            <a:ext cx="3075604" cy="2340876"/>
          </a:xfrm>
          <a:prstGeom prst="rect">
            <a:avLst/>
          </a:prstGeom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sz="4000" b="1" dirty="0" smtClean="0"/>
              <a:t>When this monument was erected on the </a:t>
            </a:r>
            <a:r>
              <a:rPr lang="en-US" sz="4000" b="1" dirty="0" err="1" smtClean="0"/>
              <a:t>Moskva</a:t>
            </a:r>
            <a:r>
              <a:rPr lang="en-US" sz="4000" b="1" dirty="0" smtClean="0"/>
              <a:t> river in 1997a lot of people protested, saying it was ugly.  </a:t>
            </a:r>
            <a:endParaRPr lang="ru-RU" sz="4000" b="1" dirty="0"/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5857884" y="564357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It was the first monument  to a  poet in Russia.</a:t>
            </a:r>
          </a:p>
          <a:p>
            <a:pPr>
              <a:buNone/>
            </a:pPr>
            <a:r>
              <a:rPr lang="en-US" sz="4000" b="1" dirty="0" smtClean="0"/>
              <a:t>Can you name this monument?</a:t>
            </a:r>
            <a:endParaRPr lang="ru-RU" sz="4000" b="1" dirty="0"/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5857884" y="55721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686800" cy="588328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sz="4000" b="1" dirty="0" smtClean="0"/>
              <a:t>What words are inscribed on the pedestal of this monument?</a:t>
            </a:r>
            <a:endParaRPr lang="ru-RU" sz="4000" b="1" dirty="0"/>
          </a:p>
        </p:txBody>
      </p:sp>
      <p:pic>
        <p:nvPicPr>
          <p:cNvPr id="4" name="Рисунок 3" descr="0_678e_caae89d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786058"/>
            <a:ext cx="4857784" cy="3643338"/>
          </a:xfrm>
          <a:prstGeom prst="rect">
            <a:avLst/>
          </a:prstGeom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b="1" dirty="0" smtClean="0"/>
              <a:t>Monument to what Russian playwright can you see beside the Maly Theatre?</a:t>
            </a:r>
          </a:p>
        </p:txBody>
      </p:sp>
      <p:pic>
        <p:nvPicPr>
          <p:cNvPr id="5" name="Рисунок 4" descr="19_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571744"/>
            <a:ext cx="5143500" cy="3857625"/>
          </a:xfrm>
          <a:prstGeom prst="rect">
            <a:avLst/>
          </a:prstGeom>
        </p:spPr>
      </p:pic>
      <p:sp>
        <p:nvSpPr>
          <p:cNvPr id="7" name="Выгнутая вправо стрелка 6">
            <a:hlinkClick r:id="rId3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68"/>
          <a:ext cx="8329644" cy="445701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82411"/>
                <a:gridCol w="2082411"/>
                <a:gridCol w="2082411"/>
                <a:gridCol w="2082411"/>
              </a:tblGrid>
              <a:tr h="1089430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Places</a:t>
                      </a:r>
                      <a:endParaRPr lang="ru-RU" sz="3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2" action="ppaction://hlinksldjump"/>
                        </a:rPr>
                        <a:t>100</a:t>
                      </a:r>
                      <a:endParaRPr lang="ru-RU" sz="4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3" action="ppaction://hlinksldjump"/>
                        </a:rPr>
                        <a:t>200</a:t>
                      </a:r>
                      <a:endParaRPr lang="ru-RU" sz="4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4" action="ppaction://hlinksldjump"/>
                        </a:rPr>
                        <a:t>300</a:t>
                      </a:r>
                      <a:endParaRPr lang="ru-RU" sz="4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8943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Moscow in Art</a:t>
                      </a:r>
                      <a:endParaRPr lang="ru-RU" sz="3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5" action="ppaction://hlinksldjump"/>
                        </a:rPr>
                        <a:t>100</a:t>
                      </a:r>
                      <a:endParaRPr lang="ru-RU" sz="4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4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7" action="ppaction://hlinksldjump"/>
                        </a:rPr>
                        <a:t>300</a:t>
                      </a:r>
                      <a:endParaRPr lang="ru-RU" sz="4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8943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Sports</a:t>
                      </a:r>
                      <a:endParaRPr lang="ru-RU" sz="3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8" action="ppaction://hlinksldjump"/>
                        </a:rPr>
                        <a:t>100</a:t>
                      </a:r>
                      <a:endParaRPr lang="ru-RU" sz="4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9" action="ppaction://hlinksldjump"/>
                        </a:rPr>
                        <a:t>200</a:t>
                      </a:r>
                      <a:endParaRPr lang="ru-RU" sz="4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10" action="ppaction://hlinksldjump"/>
                        </a:rPr>
                        <a:t>300</a:t>
                      </a:r>
                      <a:endParaRPr lang="ru-RU" sz="4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8943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Streets</a:t>
                      </a:r>
                      <a:endParaRPr lang="ru-RU" sz="3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11" action="ppaction://hlinksldjump"/>
                        </a:rPr>
                        <a:t>100</a:t>
                      </a:r>
                      <a:endParaRPr lang="ru-RU" sz="4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12" action="ppaction://hlinksldjump"/>
                        </a:rPr>
                        <a:t>200</a:t>
                      </a:r>
                      <a:endParaRPr lang="ru-RU" sz="4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13" action="ppaction://hlinksldjump"/>
                        </a:rPr>
                        <a:t>300</a:t>
                      </a:r>
                      <a:endParaRPr lang="ru-RU" sz="4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7" y="1071545"/>
          <a:ext cx="8143930" cy="484707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43139"/>
                <a:gridCol w="1643074"/>
                <a:gridCol w="1571636"/>
                <a:gridCol w="1428760"/>
                <a:gridCol w="1357321"/>
              </a:tblGrid>
              <a:tr h="13573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Famous</a:t>
                      </a:r>
                      <a:r>
                        <a:rPr lang="en-US" sz="2800" baseline="0" dirty="0" smtClean="0"/>
                        <a:t> Muscovites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" action="ppaction://hlinksldjump"/>
                        </a:rPr>
                        <a:t>100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3" action="ppaction://hlinksldjump"/>
                        </a:rPr>
                        <a:t>200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4" action="ppaction://hlinksldjump"/>
                        </a:rPr>
                        <a:t>300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5" action="ppaction://hlinksldjump"/>
                        </a:rPr>
                        <a:t>400</a:t>
                      </a:r>
                      <a:endParaRPr lang="ru-RU" sz="4000" b="1" dirty="0"/>
                    </a:p>
                  </a:txBody>
                  <a:tcPr/>
                </a:tc>
              </a:tr>
              <a:tr h="1412773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History</a:t>
                      </a:r>
                      <a:r>
                        <a:rPr lang="en-US" sz="2800" b="1" baseline="0" dirty="0" smtClean="0"/>
                        <a:t> of Moscow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6" action="ppaction://hlinksldjump"/>
                        </a:rPr>
                        <a:t>100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7" action="ppaction://hlinksldjump"/>
                        </a:rPr>
                        <a:t>200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8" action="ppaction://hlinksldjump"/>
                        </a:rPr>
                        <a:t>300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9" action="ppaction://hlinksldjump"/>
                        </a:rPr>
                        <a:t>400</a:t>
                      </a:r>
                      <a:endParaRPr lang="ru-RU" sz="4000" b="1" dirty="0"/>
                    </a:p>
                  </a:txBody>
                  <a:tcPr/>
                </a:tc>
              </a:tr>
              <a:tr h="110373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Buildings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0" action="ppaction://hlinksldjump"/>
                        </a:rPr>
                        <a:t>100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1" action="ppaction://hlinksldjump"/>
                        </a:rPr>
                        <a:t>200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2" action="ppaction://hlinksldjump"/>
                        </a:rPr>
                        <a:t>300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3" action="ppaction://hlinksldjump"/>
                        </a:rPr>
                        <a:t>400</a:t>
                      </a:r>
                      <a:endParaRPr lang="ru-RU" sz="4000" b="1" dirty="0"/>
                    </a:p>
                  </a:txBody>
                  <a:tcPr/>
                </a:tc>
              </a:tr>
              <a:tr h="973244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Monuments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4" action="ppaction://hlinksldjump"/>
                        </a:rPr>
                        <a:t>100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5" action="ppaction://hlinksldjump"/>
                        </a:rPr>
                        <a:t>200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6" action="ppaction://hlinksldjump"/>
                        </a:rPr>
                        <a:t>300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7" action="ppaction://hlinksldjump"/>
                        </a:rPr>
                        <a:t>400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трелка вправо 2">
            <a:hlinkClick r:id="rId18" action="ppaction://hlinksldjump"/>
          </p:cNvPr>
          <p:cNvSpPr/>
          <p:nvPr/>
        </p:nvSpPr>
        <p:spPr>
          <a:xfrm>
            <a:off x="7786710" y="62150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22289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What Russian poet lived in this house in the </a:t>
            </a:r>
            <a:r>
              <a:rPr lang="en-US" sz="4000" b="1" dirty="0" err="1" smtClean="0"/>
              <a:t>Arbat</a:t>
            </a:r>
            <a:r>
              <a:rPr lang="en-US" sz="4000" b="1" dirty="0" smtClean="0"/>
              <a:t>?</a:t>
            </a:r>
            <a:endParaRPr lang="ru-RU" sz="4000" b="1" dirty="0"/>
          </a:p>
        </p:txBody>
      </p:sp>
      <p:pic>
        <p:nvPicPr>
          <p:cNvPr id="5" name="Рисунок 4" descr="90eee7ed38f69311cfa026de5119ab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000372"/>
            <a:ext cx="3810000" cy="2543175"/>
          </a:xfrm>
          <a:prstGeom prst="rect">
            <a:avLst/>
          </a:prstGeom>
        </p:spPr>
      </p:pic>
      <p:sp>
        <p:nvSpPr>
          <p:cNvPr id="7" name="Выгнутая вверх стрелка 6">
            <a:hlinkClick r:id="rId3" action="ppaction://hlinksldjump"/>
          </p:cNvPr>
          <p:cNvSpPr/>
          <p:nvPr/>
        </p:nvSpPr>
        <p:spPr>
          <a:xfrm>
            <a:off x="7429520" y="5643578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In this museum you can see the legendary treasures of Troy.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normal_troy_063121469667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500438"/>
            <a:ext cx="2104723" cy="2953997"/>
          </a:xfrm>
          <a:prstGeom prst="rect">
            <a:avLst/>
          </a:prstGeom>
        </p:spPr>
      </p:pic>
      <p:pic>
        <p:nvPicPr>
          <p:cNvPr id="5" name="Рисунок 4" descr="pushkin-museum-of-fine-a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759388"/>
            <a:ext cx="3784133" cy="2598438"/>
          </a:xfrm>
          <a:prstGeom prst="rect">
            <a:avLst/>
          </a:prstGeom>
        </p:spPr>
      </p:pic>
      <p:sp>
        <p:nvSpPr>
          <p:cNvPr id="6" name="Выгнутая вправо стрелка 5">
            <a:hlinkClick r:id="rId4" action="ppaction://hlinksldjump"/>
          </p:cNvPr>
          <p:cNvSpPr/>
          <p:nvPr/>
        </p:nvSpPr>
        <p:spPr>
          <a:xfrm>
            <a:off x="7929586" y="542926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437207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 In 1945 the trains with the Russian army which captured Berlin arrived at this station. What station is it?</a:t>
            </a:r>
            <a:endParaRPr lang="ru-RU" b="1" dirty="0"/>
          </a:p>
        </p:txBody>
      </p:sp>
      <p:pic>
        <p:nvPicPr>
          <p:cNvPr id="4" name="Рисунок 3" descr="photoreport_49_2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785926"/>
            <a:ext cx="3302000" cy="2479040"/>
          </a:xfrm>
          <a:prstGeom prst="rect">
            <a:avLst/>
          </a:prstGeom>
        </p:spPr>
      </p:pic>
      <p:pic>
        <p:nvPicPr>
          <p:cNvPr id="5" name="Рисунок 4" descr="0_2dde6_8baf862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00438"/>
            <a:ext cx="4137397" cy="2720338"/>
          </a:xfrm>
          <a:prstGeom prst="rect">
            <a:avLst/>
          </a:prstGeom>
        </p:spPr>
      </p:pic>
      <p:sp>
        <p:nvSpPr>
          <p:cNvPr id="6" name="Выгнутая вправо стрелка 5">
            <a:hlinkClick r:id="rId4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/>
              <a:t>Who’s the author of the famous ‘Courtyard in Moscow”?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moskovskij-dvor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857496"/>
            <a:ext cx="4182616" cy="3451274"/>
          </a:xfrm>
          <a:prstGeom prst="rect">
            <a:avLst/>
          </a:prstGeom>
        </p:spPr>
      </p:pic>
      <p:sp>
        <p:nvSpPr>
          <p:cNvPr id="8" name="Выгнутая вправо стрелка 7">
            <a:hlinkClick r:id="rId3" action="ppaction://hlinksldjump"/>
          </p:cNvPr>
          <p:cNvSpPr/>
          <p:nvPr/>
        </p:nvSpPr>
        <p:spPr>
          <a:xfrm>
            <a:off x="7929586" y="542926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7498080" cy="5891234"/>
          </a:xfrm>
        </p:spPr>
        <p:txBody>
          <a:bodyPr>
            <a:normAutofit/>
          </a:bodyPr>
          <a:lstStyle/>
          <a:p>
            <a:pPr lvl="4">
              <a:buNone/>
            </a:pPr>
            <a:r>
              <a:rPr lang="en-US" sz="4000" b="1" dirty="0" smtClean="0"/>
              <a:t>This painter specialized in the scenes from medieval Moscow. What’s his name?</a:t>
            </a:r>
            <a:endParaRPr lang="ru-RU" sz="4000" b="1" dirty="0"/>
          </a:p>
        </p:txBody>
      </p:sp>
      <p:pic>
        <p:nvPicPr>
          <p:cNvPr id="7" name="Рисунок 6" descr="120px-Gontsyutromvkrem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486259"/>
            <a:ext cx="3429024" cy="2371741"/>
          </a:xfrm>
          <a:prstGeom prst="rect">
            <a:avLst/>
          </a:prstGeom>
        </p:spPr>
      </p:pic>
      <p:pic>
        <p:nvPicPr>
          <p:cNvPr id="4" name="Рисунок 3" descr="9616d1cd3afbb7c2ab91920c13ab9b2c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357430"/>
            <a:ext cx="3929090" cy="2750364"/>
          </a:xfrm>
          <a:prstGeom prst="rect">
            <a:avLst/>
          </a:prstGeom>
        </p:spPr>
      </p:pic>
      <p:sp>
        <p:nvSpPr>
          <p:cNvPr id="8" name="Выгнутая вправо стрелка 7">
            <a:hlinkClick r:id="rId4" action="ppaction://hlinksldjump"/>
          </p:cNvPr>
          <p:cNvSpPr/>
          <p:nvPr/>
        </p:nvSpPr>
        <p:spPr>
          <a:xfrm>
            <a:off x="7929586" y="542926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   This film was awarded an Oscar for the Best foreign language film in 1980. US President Ronald </a:t>
            </a:r>
            <a:r>
              <a:rPr lang="en-US" sz="4000" b="1" dirty="0" err="1" smtClean="0"/>
              <a:t>Reigan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wathed</a:t>
            </a:r>
            <a:r>
              <a:rPr lang="en-US" sz="4000" b="1" dirty="0" smtClean="0"/>
              <a:t> it several times to understand ‘the Russian soul’</a:t>
            </a:r>
          </a:p>
          <a:p>
            <a:endParaRPr lang="ru-RU" sz="4000" b="1" dirty="0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6715140" y="585789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право стрелка 9">
            <a:hlinkClick r:id="rId3" action="ppaction://hlinksldjump"/>
          </p:cNvPr>
          <p:cNvSpPr/>
          <p:nvPr/>
        </p:nvSpPr>
        <p:spPr>
          <a:xfrm>
            <a:off x="7929586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  The Champions League Final in 2008 was played at this stadium. Manchester United played against Chelsea and won. What is the name of the stadium?</a:t>
            </a:r>
            <a:endParaRPr lang="ru-RU" sz="3600" b="1" dirty="0"/>
          </a:p>
        </p:txBody>
      </p:sp>
      <p:pic>
        <p:nvPicPr>
          <p:cNvPr id="4" name="Рисунок 3" descr="672383_biglandsca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429000"/>
            <a:ext cx="4572012" cy="3048008"/>
          </a:xfrm>
          <a:prstGeom prst="rect">
            <a:avLst/>
          </a:prstGeom>
        </p:spPr>
      </p:pic>
      <p:pic>
        <p:nvPicPr>
          <p:cNvPr id="5" name="Рисунок 4" descr="2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071810"/>
            <a:ext cx="2857500" cy="1905000"/>
          </a:xfrm>
          <a:prstGeom prst="rect">
            <a:avLst/>
          </a:prstGeom>
        </p:spPr>
      </p:pic>
      <p:sp>
        <p:nvSpPr>
          <p:cNvPr id="8" name="Выгнутая вправо стрелка 7">
            <a:hlinkClick r:id="rId4" action="ppaction://hlinksldjump"/>
          </p:cNvPr>
          <p:cNvSpPr/>
          <p:nvPr/>
        </p:nvSpPr>
        <p:spPr>
          <a:xfrm>
            <a:off x="7715272" y="535782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When did Moscow host the summer Olympic games?</a:t>
            </a:r>
            <a:endParaRPr lang="ru-RU" sz="4000" b="1" dirty="0"/>
          </a:p>
        </p:txBody>
      </p:sp>
      <p:pic>
        <p:nvPicPr>
          <p:cNvPr id="4" name="Рисунок 3" descr="40933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786058"/>
            <a:ext cx="2533650" cy="3810000"/>
          </a:xfrm>
          <a:prstGeom prst="rect">
            <a:avLst/>
          </a:prstGeom>
        </p:spPr>
      </p:pic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715272" y="500063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What sporting events are held at this place in Moscow?</a:t>
            </a:r>
            <a:endParaRPr lang="ru-RU" sz="4000" b="1" dirty="0"/>
          </a:p>
        </p:txBody>
      </p:sp>
      <p:pic>
        <p:nvPicPr>
          <p:cNvPr id="4" name="Рисунок 3" descr="tsentralniy-moskovskiy-ippodrom_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000240"/>
            <a:ext cx="6064264" cy="4548198"/>
          </a:xfrm>
          <a:prstGeom prst="rect">
            <a:avLst/>
          </a:prstGeom>
        </p:spPr>
      </p:pic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329578" cy="4668839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3200" b="1" dirty="0" smtClean="0"/>
              <a:t>This street existed as early as in the 12 century and it connected Moscow and </a:t>
            </a:r>
            <a:r>
              <a:rPr lang="en-US" sz="3200" b="1" dirty="0" err="1" smtClean="0"/>
              <a:t>Tver</a:t>
            </a:r>
            <a:r>
              <a:rPr lang="en-US" sz="3200" b="1" dirty="0" smtClean="0"/>
              <a:t>. Now it’s the most expensive shopping street in Moscow.</a:t>
            </a:r>
            <a:endParaRPr lang="ru-RU" sz="3200" b="1" dirty="0"/>
          </a:p>
        </p:txBody>
      </p:sp>
      <p:pic>
        <p:nvPicPr>
          <p:cNvPr id="4" name="Рисунок 3" descr="02325467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786190"/>
            <a:ext cx="3822474" cy="2530478"/>
          </a:xfrm>
          <a:prstGeom prst="rect">
            <a:avLst/>
          </a:prstGeom>
        </p:spPr>
      </p:pic>
      <p:pic>
        <p:nvPicPr>
          <p:cNvPr id="5" name="Рисунок 4" descr="681g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571744"/>
            <a:ext cx="2857520" cy="1900362"/>
          </a:xfrm>
          <a:prstGeom prst="rect">
            <a:avLst/>
          </a:prstGeom>
        </p:spPr>
      </p:pic>
      <p:sp>
        <p:nvSpPr>
          <p:cNvPr id="6" name="Выгнутая вправо стрелка 5">
            <a:hlinkClick r:id="rId4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4000" b="1" dirty="0" smtClean="0"/>
              <a:t>    </a:t>
            </a:r>
          </a:p>
          <a:p>
            <a:pPr lvl="1">
              <a:buNone/>
            </a:pPr>
            <a:endParaRPr lang="en-US" sz="4000" b="1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395536" y="1124744"/>
            <a:ext cx="7859713" cy="2197224"/>
          </a:xfrm>
        </p:spPr>
        <p:txBody>
          <a:bodyPr/>
          <a:lstStyle/>
          <a:p>
            <a:r>
              <a:rPr lang="en-US" dirty="0" smtClean="0"/>
              <a:t>He was mayor of Moscow for 18 years. He often appeared in public in a cap which became a part of his image.</a:t>
            </a:r>
            <a:endParaRPr lang="ru-RU" dirty="0"/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7668344" y="515719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3794" name="Picture 2" descr="http://forum.ngs.ru/preview/forum/upload_files/b6ddecefcd9353edb3bacb7c66e131ac_61af114e9c4a32698a41705ba3d9a161_131901312556_800p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996952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50864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b="1" dirty="0" smtClean="0"/>
              <a:t>Since the 18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century it has been the street of fashion and expensive clothing.</a:t>
            </a:r>
            <a:endParaRPr lang="ru-RU" sz="3600" b="1" dirty="0"/>
          </a:p>
        </p:txBody>
      </p:sp>
      <p:pic>
        <p:nvPicPr>
          <p:cNvPr id="5" name="Рисунок 4" descr="34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876"/>
            <a:ext cx="4560569" cy="3038479"/>
          </a:xfrm>
          <a:prstGeom prst="rect">
            <a:avLst/>
          </a:prstGeom>
        </p:spPr>
      </p:pic>
      <p:pic>
        <p:nvPicPr>
          <p:cNvPr id="4" name="Рисунок 3" descr="808_full_tn_Vid-ul-Kuznetskiy-m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285992"/>
            <a:ext cx="3400653" cy="2571744"/>
          </a:xfrm>
          <a:prstGeom prst="rect">
            <a:avLst/>
          </a:prstGeom>
        </p:spPr>
      </p:pic>
      <p:sp>
        <p:nvSpPr>
          <p:cNvPr id="6" name="Выгнутая вправо стрелка 5">
            <a:hlinkClick r:id="rId4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3600" b="1" dirty="0" smtClean="0"/>
              <a:t>This street was paved over an underground river in 1819. The river gave the name to this street.</a:t>
            </a:r>
            <a:endParaRPr lang="ru-RU" sz="3600" b="1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3286148" cy="2245534"/>
          </a:xfrm>
          <a:prstGeom prst="rect">
            <a:avLst/>
          </a:prstGeom>
        </p:spPr>
      </p:pic>
      <p:pic>
        <p:nvPicPr>
          <p:cNvPr id="6" name="Рисунок 5" descr="1к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4643446"/>
            <a:ext cx="3143240" cy="2012527"/>
          </a:xfrm>
          <a:prstGeom prst="rect">
            <a:avLst/>
          </a:prstGeom>
        </p:spPr>
      </p:pic>
      <p:pic>
        <p:nvPicPr>
          <p:cNvPr id="4" name="Рисунок 3" descr="0_165c6_c9c7deba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214554"/>
            <a:ext cx="3978997" cy="2643191"/>
          </a:xfrm>
          <a:prstGeom prst="rect">
            <a:avLst/>
          </a:prstGeom>
        </p:spPr>
      </p:pic>
      <p:sp>
        <p:nvSpPr>
          <p:cNvPr id="7" name="Выгнутая вправо стрелка 6">
            <a:hlinkClick r:id="rId5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moskva_post1_b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785794"/>
            <a:ext cx="3643338" cy="530583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47505646_mo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000108"/>
            <a:ext cx="3294069" cy="488872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onument-tverskay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009185"/>
            <a:ext cx="2786082" cy="4962709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14356"/>
            <a:ext cx="8686800" cy="5365769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Bradley Hand ITC" pitchFamily="66" charset="0"/>
              </a:rPr>
              <a:t>Clouds - all around,</a:t>
            </a:r>
          </a:p>
          <a:p>
            <a:pPr>
              <a:buNone/>
            </a:pPr>
            <a:r>
              <a:rPr lang="en-US" b="1" dirty="0" smtClean="0">
                <a:latin typeface="Bradley Hand ITC" pitchFamily="66" charset="0"/>
              </a:rPr>
              <a:t>Cupolas - around, </a:t>
            </a:r>
          </a:p>
          <a:p>
            <a:pPr>
              <a:buNone/>
            </a:pPr>
            <a:r>
              <a:rPr lang="en-US" b="1" dirty="0" smtClean="0">
                <a:latin typeface="Bradley Hand ITC" pitchFamily="66" charset="0"/>
              </a:rPr>
              <a:t>Over all Moscow </a:t>
            </a:r>
          </a:p>
          <a:p>
            <a:pPr>
              <a:buNone/>
            </a:pPr>
            <a:r>
              <a:rPr lang="en-US" b="1" dirty="0" smtClean="0">
                <a:latin typeface="Bradley Hand ITC" pitchFamily="66" charset="0"/>
              </a:rPr>
              <a:t>Many arms are wound!</a:t>
            </a:r>
          </a:p>
          <a:p>
            <a:pPr>
              <a:buNone/>
            </a:pPr>
            <a:r>
              <a:rPr lang="en-US" b="1" dirty="0" smtClean="0">
                <a:latin typeface="Bradley Hand ITC" pitchFamily="66" charset="0"/>
              </a:rPr>
              <a:t>I am lifting you, my best burden you </a:t>
            </a:r>
          </a:p>
          <a:p>
            <a:pPr>
              <a:buNone/>
            </a:pPr>
            <a:r>
              <a:rPr lang="en-US" b="1" dirty="0" smtClean="0">
                <a:latin typeface="Bradley Hand ITC" pitchFamily="66" charset="0"/>
              </a:rPr>
              <a:t>Oh my little tree </a:t>
            </a:r>
          </a:p>
          <a:p>
            <a:pPr>
              <a:buNone/>
            </a:pPr>
            <a:r>
              <a:rPr lang="en-US" b="1" dirty="0" smtClean="0">
                <a:latin typeface="Bradley Hand ITC" pitchFamily="66" charset="0"/>
              </a:rPr>
              <a:t>Flying weightlessly! </a:t>
            </a:r>
          </a:p>
          <a:p>
            <a:pPr>
              <a:buNone/>
            </a:pPr>
            <a:r>
              <a:rPr lang="en-US" dirty="0" smtClean="0">
                <a:latin typeface="Adobe Garamond Pro Bold" pitchFamily="18" charset="0"/>
              </a:rPr>
              <a:t>Who is the author of these lines about Moscow?</a:t>
            </a:r>
            <a:endParaRPr lang="ru-RU" dirty="0"/>
          </a:p>
        </p:txBody>
      </p:sp>
      <p:pic>
        <p:nvPicPr>
          <p:cNvPr id="4" name="Рисунок 3" descr="J1CAJ9DTHMCA3IOQJYCANGGMQRCAW352S5CAIJ2OAOCA9SUM0ECAEZVVNOCAMOB3Y6CA7XMLIWCAA55DC5CAOF5P4ACAGGSKATCA3IPL1ZCAVIBAD4CAOFMWTCCATX6UP3CAU8BBRPCAR8MENGCA3FU8Q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071546"/>
            <a:ext cx="1428760" cy="20288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857232"/>
            <a:ext cx="62151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He was born in Moscow in 1799. His first poem was published when he was 15. Now he is considered to be the greatest Russian poet. </a:t>
            </a:r>
            <a:r>
              <a:rPr lang="en-US" sz="4000" b="1" u="sng" dirty="0" smtClean="0">
                <a:latin typeface="Arial" pitchFamily="34" charset="0"/>
                <a:cs typeface="Arial" pitchFamily="34" charset="0"/>
              </a:rPr>
              <a:t>What’s his name?</a:t>
            </a:r>
            <a:endParaRPr lang="ru-RU" sz="4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гнутая вправо стрелка 7">
            <a:hlinkClick r:id="rId2" action="ppaction://hlinksldjump"/>
          </p:cNvPr>
          <p:cNvSpPr/>
          <p:nvPr/>
        </p:nvSpPr>
        <p:spPr>
          <a:xfrm>
            <a:off x="7126628" y="535612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He was born at the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Mariinsky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Hospital for the poor in Moscow. He is known for his novels 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Crime and Punishment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The Brothers Karamazov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. What’s his name?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гнутая вправо стрелка 5">
            <a:hlinkClick r:id="rId2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kudgava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714620"/>
            <a:ext cx="4572033" cy="3487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39593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  This singer, bard and poet is famous for his songs about the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Arbat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 What’s his name?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Выгнутая вправо стрелка 7">
            <a:hlinkClick r:id="rId3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This prince founded Moscow in 1147.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5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714620"/>
            <a:ext cx="4000528" cy="3625479"/>
          </a:xfrm>
          <a:prstGeom prst="rect">
            <a:avLst/>
          </a:prstGeom>
        </p:spPr>
      </p:pic>
      <p:sp>
        <p:nvSpPr>
          <p:cNvPr id="7" name="Выгнутая вправо стрелка 6">
            <a:hlinkClick r:id="rId3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bor_blajenn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500438"/>
            <a:ext cx="2062499" cy="3143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There is a legend that Ivan the Terrible ordered to blind St. Basil’s architects. Why?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vasnetsov-iv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786058"/>
            <a:ext cx="2057812" cy="3848374"/>
          </a:xfrm>
          <a:prstGeom prst="rect">
            <a:avLst/>
          </a:prstGeom>
        </p:spPr>
      </p:pic>
      <p:sp>
        <p:nvSpPr>
          <p:cNvPr id="7" name="Выгнутая вправо стрелка 6">
            <a:hlinkClick r:id="rId4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00174"/>
            <a:ext cx="8686800" cy="4579951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200" dirty="0" smtClean="0">
                <a:latin typeface="Adobe Garamond Pro Bold" pitchFamily="18" charset="0"/>
              </a:rPr>
              <a:t>       </a:t>
            </a:r>
            <a:r>
              <a:rPr lang="en-US" sz="3200" u="sng" dirty="0" smtClean="0">
                <a:latin typeface="Adobe Garamond Pro Bold" pitchFamily="18" charset="0"/>
              </a:rPr>
              <a:t>He </a:t>
            </a:r>
            <a:r>
              <a:rPr lang="en-US" sz="3200" dirty="0" smtClean="0">
                <a:latin typeface="Adobe Garamond Pro Bold" pitchFamily="18" charset="0"/>
              </a:rPr>
              <a:t>was expecting a deputation with the keys from the city, as had been the case in Berlin, Vienna, Amsterdam and Rome. Time passed but no deputation was in sight. Moscow was empty. </a:t>
            </a:r>
            <a:r>
              <a:rPr lang="en-US" sz="3200" u="sng" dirty="0" smtClean="0">
                <a:latin typeface="Adobe Garamond Pro Bold" pitchFamily="18" charset="0"/>
              </a:rPr>
              <a:t>He</a:t>
            </a:r>
            <a:r>
              <a:rPr lang="en-US" sz="3200" dirty="0" smtClean="0">
                <a:latin typeface="Adobe Garamond Pro Bold" pitchFamily="18" charset="0"/>
              </a:rPr>
              <a:t>  didn’t believe it at first. “Moscow deserted? Incredible!”</a:t>
            </a:r>
          </a:p>
          <a:p>
            <a:pPr lvl="1">
              <a:buNone/>
            </a:pPr>
            <a:r>
              <a:rPr lang="en-US" sz="3200" dirty="0" smtClean="0">
                <a:latin typeface="Adobe Garamond Pro Bold" pitchFamily="18" charset="0"/>
              </a:rPr>
              <a:t>                  </a:t>
            </a:r>
            <a:r>
              <a:rPr lang="en-US" sz="3200" u="sng" dirty="0" smtClean="0">
                <a:latin typeface="Adobe Garamond Pro Bold" pitchFamily="18" charset="0"/>
              </a:rPr>
              <a:t>What’s his name?</a:t>
            </a:r>
            <a:endParaRPr lang="ru-RU" sz="3200" u="sng" dirty="0"/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7126628" y="52863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759</TotalTime>
  <Words>661</Words>
  <Application>Microsoft Office PowerPoint</Application>
  <PresentationFormat>Экран (4:3)</PresentationFormat>
  <Paragraphs>81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What do you know about moscow?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Будко</dc:creator>
  <cp:lastModifiedBy>budkolgi</cp:lastModifiedBy>
  <cp:revision>77</cp:revision>
  <dcterms:created xsi:type="dcterms:W3CDTF">2009-10-20T01:53:48Z</dcterms:created>
  <dcterms:modified xsi:type="dcterms:W3CDTF">2014-05-23T06:19:13Z</dcterms:modified>
</cp:coreProperties>
</file>